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embeddedFontLst>
    <p:embeddedFont>
      <p:font typeface="MiSans" panose="020B0604020202020204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10" autoAdjust="0"/>
  </p:normalViewPr>
  <p:slideViewPr>
    <p:cSldViewPr snapToGrid="0" snapToObjects="1">
      <p:cViewPr varScale="1">
        <p:scale>
          <a:sx n="85" d="100"/>
          <a:sy n="85" d="100"/>
        </p:scale>
        <p:origin x="59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50"/>
    </p:cViewPr>
  </p:sorterViewPr>
  <p:notesViewPr>
    <p:cSldViewPr snapToGrid="0" snapToObjects="1">
      <p:cViewPr varScale="1">
        <p:scale>
          <a:sx n="49" d="100"/>
          <a:sy n="49" d="100"/>
        </p:scale>
        <p:origin x="351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64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storage.googleapis.com/kaggle-datasets-images/3462333/6051848/a235dde62b4890feadf500b5b7fee6f1/dataset-cover.png?t=2024-06-24-17-14-36">
            <a:extLst>
              <a:ext uri="{FF2B5EF4-FFF2-40B4-BE49-F238E27FC236}">
                <a16:creationId xmlns:a16="http://schemas.microsoft.com/office/drawing/2014/main" id="{C76B8CC3-76C0-4D85-AD19-D7A5A85F7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9" t="9401" r="28253" b="15901"/>
          <a:stretch/>
        </p:blipFill>
        <p:spPr bwMode="invGray">
          <a:xfrm>
            <a:off x="819927" y="1279559"/>
            <a:ext cx="3266272" cy="28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4308049" y="1308942"/>
            <a:ext cx="7080870" cy="276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 Performance Analysis and Predictive Modeling</a:t>
            </a:r>
            <a:endParaRPr lang="en-US" sz="1050" dirty="0"/>
          </a:p>
        </p:txBody>
      </p:sp>
      <p:sp>
        <p:nvSpPr>
          <p:cNvPr id="4" name="Shape 1"/>
          <p:cNvSpPr/>
          <p:nvPr/>
        </p:nvSpPr>
        <p:spPr>
          <a:xfrm>
            <a:off x="3284005" y="5893996"/>
            <a:ext cx="2740277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Source: Kaggle Dataset</a:t>
            </a:r>
          </a:p>
        </p:txBody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960661" y="5899187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</p:sp>
      <p:sp>
        <p:nvSpPr>
          <p:cNvPr id="7" name="Text 4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78593" y="5972145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2027" y="542735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0" name="Text 7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11" y="5519273"/>
            <a:ext cx="6468110" cy="29845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8524635" y="4371975"/>
            <a:ext cx="2311400" cy="1800225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8-27-20:05:47-d2nf96p8bjvh7rlj0bjg.png">
            <a:extLst>
              <a:ext uri="{FF2B5EF4-FFF2-40B4-BE49-F238E27FC236}">
                <a16:creationId xmlns:a16="http://schemas.microsoft.com/office/drawing/2014/main" id="{B937020B-E824-4E40-852E-CB41AE1ECA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5667193" y="2778204"/>
            <a:ext cx="2311400" cy="1800225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20:05:47-d2nf96p8bjvh7rlj0bjg.png">
            <a:extLst>
              <a:ext uri="{FF2B5EF4-FFF2-40B4-BE49-F238E27FC236}">
                <a16:creationId xmlns:a16="http://schemas.microsoft.com/office/drawing/2014/main" id="{B937020B-E824-4E40-852E-CB41AE1ECA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719487" y="297982"/>
            <a:ext cx="2311400" cy="1800225"/>
          </a:xfrm>
          <a:prstGeom prst="rect">
            <a:avLst/>
          </a:prstGeom>
        </p:spPr>
      </p:pic>
      <p:pic>
        <p:nvPicPr>
          <p:cNvPr id="20" name="Image 2" descr="https://kimi-img.moonshot.cn/pub/slides/slides_tmpl/image/25-08-27-20:05:47-d2nf96p8bjvh7rlj0bjg.png">
            <a:extLst>
              <a:ext uri="{FF2B5EF4-FFF2-40B4-BE49-F238E27FC236}">
                <a16:creationId xmlns:a16="http://schemas.microsoft.com/office/drawing/2014/main" id="{B937020B-E824-4E40-852E-CB41AE1ECA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8507173" y="995568"/>
            <a:ext cx="23114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57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#4: Club Involvement Drives Success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62386" y="1260573"/>
            <a:ext cx="2654162" cy="1422400"/>
          </a:xfrm>
          <a:custGeom>
            <a:avLst/>
            <a:gdLst/>
            <a:ahLst/>
            <a:cxnLst/>
            <a:rect l="l" t="t" r="r" b="b"/>
            <a:pathLst>
              <a:path w="3898900" h="1422400">
                <a:moveTo>
                  <a:pt x="101602" y="0"/>
                </a:moveTo>
                <a:lnTo>
                  <a:pt x="3797298" y="0"/>
                </a:lnTo>
                <a:cubicBezTo>
                  <a:pt x="3853411" y="0"/>
                  <a:pt x="3898900" y="45489"/>
                  <a:pt x="3898900" y="101602"/>
                </a:cubicBezTo>
                <a:lnTo>
                  <a:pt x="3898900" y="1320798"/>
                </a:lnTo>
                <a:cubicBezTo>
                  <a:pt x="3898900" y="1376911"/>
                  <a:pt x="3853411" y="1422400"/>
                  <a:pt x="37972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69384" y="1463773"/>
            <a:ext cx="269636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Club Members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9384" y="1768573"/>
            <a:ext cx="269636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3.2 - 4.0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-622300" y="2225773"/>
            <a:ext cx="353884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2386" y="3004528"/>
            <a:ext cx="2690312" cy="1422400"/>
          </a:xfrm>
          <a:custGeom>
            <a:avLst/>
            <a:gdLst/>
            <a:ahLst/>
            <a:cxnLst/>
            <a:rect l="l" t="t" r="r" b="b"/>
            <a:pathLst>
              <a:path w="3898900" h="1422400">
                <a:moveTo>
                  <a:pt x="101602" y="0"/>
                </a:moveTo>
                <a:lnTo>
                  <a:pt x="3797298" y="0"/>
                </a:lnTo>
                <a:cubicBezTo>
                  <a:pt x="3853411" y="0"/>
                  <a:pt x="3898900" y="45489"/>
                  <a:pt x="3898900" y="101602"/>
                </a:cubicBezTo>
                <a:lnTo>
                  <a:pt x="3898900" y="1320798"/>
                </a:lnTo>
                <a:cubicBezTo>
                  <a:pt x="3898900" y="1376911"/>
                  <a:pt x="3853411" y="1422400"/>
                  <a:pt x="37972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211586" y="3207728"/>
            <a:ext cx="27411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Non-Members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11586" y="3512528"/>
            <a:ext cx="274111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1.6 - 2.8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11586" y="3969727"/>
            <a:ext cx="2704962" cy="29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54000" y="4724400"/>
            <a:ext cx="5740400" cy="1676400"/>
          </a:xfrm>
          <a:custGeom>
            <a:avLst/>
            <a:gdLst/>
            <a:ahLst/>
            <a:cxnLst/>
            <a:rect l="l" t="t" r="r" b="b"/>
            <a:pathLst>
              <a:path w="5740400" h="1676400">
                <a:moveTo>
                  <a:pt x="101607" y="0"/>
                </a:moveTo>
                <a:lnTo>
                  <a:pt x="5638793" y="0"/>
                </a:lnTo>
                <a:cubicBezTo>
                  <a:pt x="5694909" y="0"/>
                  <a:pt x="5740400" y="45491"/>
                  <a:pt x="5740400" y="101607"/>
                </a:cubicBezTo>
                <a:lnTo>
                  <a:pt x="5740400" y="1574793"/>
                </a:lnTo>
                <a:cubicBezTo>
                  <a:pt x="5740400" y="1630909"/>
                  <a:pt x="5694909" y="1676400"/>
                  <a:pt x="56387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57200" y="49276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It Works: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57200" y="5334000"/>
            <a:ext cx="53340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Mentoring &amp; accountability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Better time-management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 support networks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197600" y="4724400"/>
            <a:ext cx="5740400" cy="1676400"/>
          </a:xfrm>
          <a:custGeom>
            <a:avLst/>
            <a:gdLst/>
            <a:ahLst/>
            <a:cxnLst/>
            <a:rect l="l" t="t" r="r" b="b"/>
            <a:pathLst>
              <a:path w="5740400" h="1676400">
                <a:moveTo>
                  <a:pt x="101607" y="0"/>
                </a:moveTo>
                <a:lnTo>
                  <a:pt x="5638793" y="0"/>
                </a:lnTo>
                <a:cubicBezTo>
                  <a:pt x="5694909" y="0"/>
                  <a:pt x="5740400" y="45491"/>
                  <a:pt x="5740400" y="101607"/>
                </a:cubicBezTo>
                <a:lnTo>
                  <a:pt x="5740400" y="1574793"/>
                </a:lnTo>
                <a:cubicBezTo>
                  <a:pt x="5740400" y="1630909"/>
                  <a:pt x="5694909" y="1676400"/>
                  <a:pt x="5638793" y="1676400"/>
                </a:cubicBezTo>
                <a:lnTo>
                  <a:pt x="101607" y="1676400"/>
                </a:lnTo>
                <a:cubicBezTo>
                  <a:pt x="45491" y="1676400"/>
                  <a:pt x="0" y="1630909"/>
                  <a:pt x="0" y="1574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400800" y="49276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Action Plan: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400800" y="5334000"/>
            <a:ext cx="53340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Lower barriers (funding, scheduling)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academically-linked activities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Proactively invite low-GPA students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241E02-11B9-44C9-B1CD-007C50EF8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953" y="1016471"/>
            <a:ext cx="7208859" cy="36063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82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#5: The Parental Education Gap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193800"/>
            <a:ext cx="0" cy="660400"/>
          </a:xfrm>
          <a:prstGeom prst="line">
            <a:avLst/>
          </a:prstGeom>
          <a:noFill/>
          <a:ln w="50800">
            <a:solidFill>
              <a:srgbClr val="004080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254000" y="1193800"/>
            <a:ext cx="11633200" cy="660400"/>
          </a:xfrm>
          <a:custGeom>
            <a:avLst/>
            <a:gdLst/>
            <a:ahLst/>
            <a:cxnLst/>
            <a:rect l="l" t="t" r="r" b="b"/>
            <a:pathLst>
              <a:path w="11633200" h="660400">
                <a:moveTo>
                  <a:pt x="0" y="0"/>
                </a:moveTo>
                <a:lnTo>
                  <a:pt x="11633200" y="0"/>
                </a:lnTo>
                <a:lnTo>
                  <a:pt x="116332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>
              <a:alpha val="5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1346200"/>
            <a:ext cx="1183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⚠️ CRITICAL EQUITY ISSUE: Educational advantages perpetuate across generations.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54000" y="4509950"/>
            <a:ext cx="4691415" cy="1524000"/>
          </a:xfrm>
          <a:custGeom>
            <a:avLst/>
            <a:gdLst/>
            <a:ahLst/>
            <a:cxnLst/>
            <a:rect l="l" t="t" r="r" b="b"/>
            <a:pathLst>
              <a:path w="5689600" h="1524000">
                <a:moveTo>
                  <a:pt x="101605" y="0"/>
                </a:moveTo>
                <a:lnTo>
                  <a:pt x="5587995" y="0"/>
                </a:lnTo>
                <a:cubicBezTo>
                  <a:pt x="5644110" y="0"/>
                  <a:pt x="5689600" y="45490"/>
                  <a:pt x="5689600" y="101605"/>
                </a:cubicBezTo>
                <a:lnTo>
                  <a:pt x="5689600" y="1422395"/>
                </a:lnTo>
                <a:cubicBezTo>
                  <a:pt x="5689600" y="1478510"/>
                  <a:pt x="5644110" y="1524000"/>
                  <a:pt x="5587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03200" y="4713150"/>
            <a:ext cx="4775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Bachelor's+ Parents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203200" y="5017950"/>
            <a:ext cx="477519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3.2 - 4.0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03200" y="5525950"/>
            <a:ext cx="4775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43530" y="2096692"/>
            <a:ext cx="4691415" cy="1524000"/>
          </a:xfrm>
          <a:custGeom>
            <a:avLst/>
            <a:gdLst/>
            <a:ahLst/>
            <a:cxnLst/>
            <a:rect l="l" t="t" r="r" b="b"/>
            <a:pathLst>
              <a:path w="5689600" h="1524000">
                <a:moveTo>
                  <a:pt x="101605" y="0"/>
                </a:moveTo>
                <a:lnTo>
                  <a:pt x="5587995" y="0"/>
                </a:lnTo>
                <a:cubicBezTo>
                  <a:pt x="5644110" y="0"/>
                  <a:pt x="5689600" y="45490"/>
                  <a:pt x="5689600" y="101605"/>
                </a:cubicBezTo>
                <a:lnTo>
                  <a:pt x="5689600" y="1422395"/>
                </a:lnTo>
                <a:cubicBezTo>
                  <a:pt x="5689600" y="1478510"/>
                  <a:pt x="5644110" y="1524000"/>
                  <a:pt x="55879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92730" y="2299892"/>
            <a:ext cx="4775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School Parents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92730" y="2604692"/>
            <a:ext cx="477519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2.4 - 2.8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92730" y="3112692"/>
            <a:ext cx="47751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254000" y="623715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406400" y="6389550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Action Plan: Break the cycle of educational disadvantage.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0B9CDF-24E5-4224-B2E3-E6182DB63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5" y="1954109"/>
            <a:ext cx="6389272" cy="41306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&amp; Deployment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0" y="370522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Performance: Exceptional Results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3642"/>
            <a:ext cx="2726712" cy="1371600"/>
          </a:xfrm>
          <a:custGeom>
            <a:avLst/>
            <a:gdLst/>
            <a:ahLst/>
            <a:cxnLst/>
            <a:rect l="l" t="t" r="r" b="b"/>
            <a:pathLst>
              <a:path w="4165600" h="1574800">
                <a:moveTo>
                  <a:pt x="101606" y="0"/>
                </a:moveTo>
                <a:lnTo>
                  <a:pt x="4063994" y="0"/>
                </a:lnTo>
                <a:cubicBezTo>
                  <a:pt x="4120109" y="0"/>
                  <a:pt x="4165600" y="45491"/>
                  <a:pt x="4165600" y="101606"/>
                </a:cubicBezTo>
                <a:lnTo>
                  <a:pt x="4165600" y="1473194"/>
                </a:lnTo>
                <a:cubicBezTo>
                  <a:pt x="4165600" y="1529309"/>
                  <a:pt x="4120109" y="1574800"/>
                  <a:pt x="4063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203201" y="1141426"/>
            <a:ext cx="285108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92.88%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203201" y="1751026"/>
            <a:ext cx="285108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R-squared Score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3201" y="2055826"/>
            <a:ext cx="28510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RandomForest Regression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73967" y="1013642"/>
            <a:ext cx="2627436" cy="1371600"/>
          </a:xfrm>
          <a:custGeom>
            <a:avLst/>
            <a:gdLst/>
            <a:ahLst/>
            <a:cxnLst/>
            <a:rect l="l" t="t" r="r" b="b"/>
            <a:pathLst>
              <a:path w="4165600" h="1574800">
                <a:moveTo>
                  <a:pt x="101606" y="0"/>
                </a:moveTo>
                <a:lnTo>
                  <a:pt x="4063994" y="0"/>
                </a:lnTo>
                <a:cubicBezTo>
                  <a:pt x="4120109" y="0"/>
                  <a:pt x="4165600" y="45491"/>
                  <a:pt x="4165600" y="101606"/>
                </a:cubicBezTo>
                <a:lnTo>
                  <a:pt x="4165600" y="1473194"/>
                </a:lnTo>
                <a:cubicBezTo>
                  <a:pt x="4165600" y="1529309"/>
                  <a:pt x="4120109" y="1574800"/>
                  <a:pt x="4063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134560" y="1103720"/>
            <a:ext cx="269151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99.61%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134560" y="1713320"/>
            <a:ext cx="269151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Classification Accuracy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34560" y="2018120"/>
            <a:ext cx="269151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185738" y="1013642"/>
            <a:ext cx="2783203" cy="1371600"/>
          </a:xfrm>
          <a:custGeom>
            <a:avLst/>
            <a:gdLst/>
            <a:ahLst/>
            <a:cxnLst/>
            <a:rect l="l" t="t" r="r" b="b"/>
            <a:pathLst>
              <a:path w="4165600" h="1473200">
                <a:moveTo>
                  <a:pt x="101607" y="0"/>
                </a:moveTo>
                <a:lnTo>
                  <a:pt x="4063993" y="0"/>
                </a:lnTo>
                <a:cubicBezTo>
                  <a:pt x="4120109" y="0"/>
                  <a:pt x="4165600" y="45491"/>
                  <a:pt x="4165600" y="101607"/>
                </a:cubicBezTo>
                <a:lnTo>
                  <a:pt x="4165600" y="1371593"/>
                </a:lnTo>
                <a:cubicBezTo>
                  <a:pt x="4165600" y="1427709"/>
                  <a:pt x="4120109" y="1473200"/>
                  <a:pt x="4063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3134939" y="1184896"/>
            <a:ext cx="285108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Perfect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134939" y="1642096"/>
            <a:ext cx="285108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 / Recall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34939" y="1946896"/>
            <a:ext cx="28510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1.00 / 1.00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076287" y="1013642"/>
            <a:ext cx="2585639" cy="1371600"/>
          </a:xfrm>
          <a:custGeom>
            <a:avLst/>
            <a:gdLst/>
            <a:ahLst/>
            <a:cxnLst/>
            <a:rect l="l" t="t" r="r" b="b"/>
            <a:pathLst>
              <a:path w="4165600" h="1473200">
                <a:moveTo>
                  <a:pt x="101607" y="0"/>
                </a:moveTo>
                <a:lnTo>
                  <a:pt x="4063993" y="0"/>
                </a:lnTo>
                <a:cubicBezTo>
                  <a:pt x="4120109" y="0"/>
                  <a:pt x="4165600" y="45491"/>
                  <a:pt x="4165600" y="101607"/>
                </a:cubicBezTo>
                <a:lnTo>
                  <a:pt x="4165600" y="1371593"/>
                </a:lnTo>
                <a:cubicBezTo>
                  <a:pt x="4165600" y="1427709"/>
                  <a:pt x="4120109" y="1473200"/>
                  <a:pt x="4063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031106" y="1183562"/>
            <a:ext cx="2648702" cy="472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606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031106" y="1684556"/>
            <a:ext cx="2648702" cy="2837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 Flagged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031106" y="1987604"/>
            <a:ext cx="2648702" cy="236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90th percentile threshold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53620" y="6153354"/>
            <a:ext cx="10426569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doesn't just predict—it enables </a:t>
            </a:r>
            <a:r>
              <a:rPr lang="en-US" sz="20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early intervention BEFORE students fail. 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B6B7C3-6DC3-489A-8D80-79AC7B9E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05" y="2555162"/>
            <a:ext cx="4763546" cy="3654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7B0BFF-F241-454F-85B3-5725F1A6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8" t="10997" r="5135"/>
          <a:stretch/>
        </p:blipFill>
        <p:spPr>
          <a:xfrm>
            <a:off x="203201" y="2555163"/>
            <a:ext cx="6381423" cy="37071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1168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Insights to Impact: Implementation Roadmap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41148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5" name="Shape 2"/>
          <p:cNvSpPr/>
          <p:nvPr/>
        </p:nvSpPr>
        <p:spPr>
          <a:xfrm>
            <a:off x="2336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4080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09600" y="37846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(0-3 Mo)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63600" y="42418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dashboards, launch tutoring for 606 at-risk students, monitor attendance.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892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7BD5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165600" y="37846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Medium-Term (3-12 Mo)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19600" y="42418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 clubs, establish first-gen mentorship, complete dashboard training.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4488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8D0F5"/>
          </a:solidFill>
          <a:ln w="50800">
            <a:solidFill>
              <a:srgbClr val="FFFFFF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721600" y="37846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(1-2 Yr)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75600" y="42418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learning, scale interventions, proactive educational culture.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&amp; Close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Impact &amp; ROI Analysis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103948" y="2438400"/>
            <a:ext cx="2349500" cy="1117600"/>
          </a:xfrm>
          <a:custGeom>
            <a:avLst/>
            <a:gdLst/>
            <a:ahLst/>
            <a:cxnLst/>
            <a:rect l="l" t="t" r="r" b="b"/>
            <a:pathLst>
              <a:path w="2349500" h="1117600">
                <a:moveTo>
                  <a:pt x="101601" y="0"/>
                </a:moveTo>
                <a:lnTo>
                  <a:pt x="2247899" y="0"/>
                </a:lnTo>
                <a:cubicBezTo>
                  <a:pt x="2304012" y="0"/>
                  <a:pt x="2349500" y="45488"/>
                  <a:pt x="2349500" y="101601"/>
                </a:cubicBezTo>
                <a:lnTo>
                  <a:pt x="2349500" y="1015999"/>
                </a:lnTo>
                <a:cubicBezTo>
                  <a:pt x="2349500" y="1072112"/>
                  <a:pt x="2304012" y="1117600"/>
                  <a:pt x="22478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53148" y="2641600"/>
            <a:ext cx="245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$375K-525K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53148" y="3047845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Annual Investment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56038" y="2692400"/>
            <a:ext cx="1079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30445" y="2438400"/>
            <a:ext cx="2349500" cy="1117600"/>
          </a:xfrm>
          <a:custGeom>
            <a:avLst/>
            <a:gdLst/>
            <a:ahLst/>
            <a:cxnLst/>
            <a:rect l="l" t="t" r="r" b="b"/>
            <a:pathLst>
              <a:path w="2349500" h="1117600">
                <a:moveTo>
                  <a:pt x="101601" y="0"/>
                </a:moveTo>
                <a:lnTo>
                  <a:pt x="2247899" y="0"/>
                </a:lnTo>
                <a:cubicBezTo>
                  <a:pt x="2304012" y="0"/>
                  <a:pt x="2349500" y="45488"/>
                  <a:pt x="2349500" y="101601"/>
                </a:cubicBezTo>
                <a:lnTo>
                  <a:pt x="2349500" y="1015999"/>
                </a:lnTo>
                <a:cubicBezTo>
                  <a:pt x="2349500" y="1072112"/>
                  <a:pt x="2304012" y="1117600"/>
                  <a:pt x="22478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779645" y="2641600"/>
            <a:ext cx="245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$18-30M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779645" y="3047845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Retention Revenue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84758" y="2692400"/>
            <a:ext cx="93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418989" y="2413000"/>
            <a:ext cx="2667000" cy="1168400"/>
          </a:xfrm>
          <a:custGeom>
            <a:avLst/>
            <a:gdLst/>
            <a:ahLst/>
            <a:cxnLst/>
            <a:rect l="l" t="t" r="r" b="b"/>
            <a:pathLst>
              <a:path w="2667000" h="1168400">
                <a:moveTo>
                  <a:pt x="101604" y="0"/>
                </a:moveTo>
                <a:lnTo>
                  <a:pt x="2565396" y="0"/>
                </a:lnTo>
                <a:cubicBezTo>
                  <a:pt x="2621510" y="0"/>
                  <a:pt x="2667000" y="45490"/>
                  <a:pt x="2667000" y="101604"/>
                </a:cubicBezTo>
                <a:lnTo>
                  <a:pt x="2667000" y="1066796"/>
                </a:lnTo>
                <a:cubicBezTo>
                  <a:pt x="2667000" y="1122910"/>
                  <a:pt x="2621510" y="1168400"/>
                  <a:pt x="2565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368189" y="2616200"/>
            <a:ext cx="276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35:1 to 60:1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68189" y="30734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3886200"/>
            <a:ext cx="5740400" cy="1371600"/>
          </a:xfrm>
          <a:custGeom>
            <a:avLst/>
            <a:gdLst/>
            <a:ahLst/>
            <a:cxnLst/>
            <a:rect l="l" t="t" r="r" b="b"/>
            <a:pathLst>
              <a:path w="5740400" h="1371600">
                <a:moveTo>
                  <a:pt x="101594" y="0"/>
                </a:moveTo>
                <a:lnTo>
                  <a:pt x="5638806" y="0"/>
                </a:lnTo>
                <a:cubicBezTo>
                  <a:pt x="5694915" y="0"/>
                  <a:pt x="5740400" y="45485"/>
                  <a:pt x="5740400" y="101594"/>
                </a:cubicBezTo>
                <a:lnTo>
                  <a:pt x="5740400" y="1270006"/>
                </a:lnTo>
                <a:cubicBezTo>
                  <a:pt x="5740400" y="1326115"/>
                  <a:pt x="5694915" y="1371600"/>
                  <a:pt x="56388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406400" y="40386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Quantifiable Benefits: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06400" y="4343400"/>
            <a:ext cx="5435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 dropout for 606 high-risk students.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15-25% retention improvement.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 GPA increase: +0.3 to +0.5 points.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197600" y="3886200"/>
            <a:ext cx="5740400" cy="1371600"/>
          </a:xfrm>
          <a:custGeom>
            <a:avLst/>
            <a:gdLst/>
            <a:ahLst/>
            <a:cxnLst/>
            <a:rect l="l" t="t" r="r" b="b"/>
            <a:pathLst>
              <a:path w="5740400" h="1371600">
                <a:moveTo>
                  <a:pt x="101594" y="0"/>
                </a:moveTo>
                <a:lnTo>
                  <a:pt x="5638806" y="0"/>
                </a:lnTo>
                <a:cubicBezTo>
                  <a:pt x="5694915" y="0"/>
                  <a:pt x="5740400" y="45485"/>
                  <a:pt x="5740400" y="101594"/>
                </a:cubicBezTo>
                <a:lnTo>
                  <a:pt x="5740400" y="1270006"/>
                </a:lnTo>
                <a:cubicBezTo>
                  <a:pt x="5740400" y="1326115"/>
                  <a:pt x="5694915" y="1371600"/>
                  <a:pt x="56388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350000" y="40386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Additional Impact: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50000" y="4343400"/>
            <a:ext cx="5435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40% improvement in intervention ROI.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institutional rankings.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Stronger recruitment outcomes.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65361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Bottom Line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79761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52400" y="0"/>
                </a:moveTo>
                <a:lnTo>
                  <a:pt x="11531600" y="0"/>
                </a:lnTo>
                <a:cubicBezTo>
                  <a:pt x="11615712" y="0"/>
                  <a:pt x="11684000" y="68288"/>
                  <a:pt x="11684000" y="152400"/>
                </a:cubicBezTo>
                <a:lnTo>
                  <a:pt x="11684000" y="863600"/>
                </a:lnTo>
                <a:cubicBezTo>
                  <a:pt x="11684000" y="947712"/>
                  <a:pt x="11615712" y="1016000"/>
                  <a:pt x="11531600" y="1016000"/>
                </a:cubicBezTo>
                <a:lnTo>
                  <a:pt x="152400" y="1016000"/>
                </a:lnTo>
                <a:cubicBezTo>
                  <a:pt x="68288" y="1016000"/>
                  <a:pt x="0" y="947712"/>
                  <a:pt x="0" y="863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304800" y="2184561"/>
            <a:ext cx="1158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deserves proactive intervention, not reactive responses.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79400" y="339344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7" name="Text 4"/>
          <p:cNvSpPr/>
          <p:nvPr/>
        </p:nvSpPr>
        <p:spPr>
          <a:xfrm>
            <a:off x="577850" y="33020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92.88% accuracy enables early intervention.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41800" y="339344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9" name="Text 6"/>
          <p:cNvSpPr/>
          <p:nvPr/>
        </p:nvSpPr>
        <p:spPr>
          <a:xfrm>
            <a:off x="4540250" y="33020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606 students identified as high-risk BEFORE failure.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204200" y="339344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1" name="Text 8"/>
          <p:cNvSpPr/>
          <p:nvPr/>
        </p:nvSpPr>
        <p:spPr>
          <a:xfrm>
            <a:off x="8502650" y="33020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Attendance, tutoring, engagement are key drivers.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79400" y="410464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3" name="Text 10"/>
          <p:cNvSpPr/>
          <p:nvPr/>
        </p:nvSpPr>
        <p:spPr>
          <a:xfrm>
            <a:off x="577850" y="40132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Equity gaps require targeted intervention.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241800" y="410464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4080"/>
          </a:solidFill>
          <a:ln/>
        </p:spPr>
      </p:sp>
      <p:sp>
        <p:nvSpPr>
          <p:cNvPr id="15" name="Text 12"/>
          <p:cNvSpPr/>
          <p:nvPr/>
        </p:nvSpPr>
        <p:spPr>
          <a:xfrm>
            <a:off x="4540250" y="4013200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of 35:1 to 60:1 makes this business-smart.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0" y="4927600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question isn't whether we CAN predict success—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54000" y="5435445"/>
            <a:ext cx="1168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it's whether we'll </a:t>
            </a:r>
            <a:r>
              <a:rPr lang="en-US" sz="30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ACT </a:t>
            </a: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on what the data tells us.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120968" y="-168910"/>
            <a:ext cx="12433935" cy="7043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0170" y="4211001"/>
            <a:ext cx="392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Odunayomide Yakubu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02447" y="464239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Scientist &amp; Analyst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55169" y="926353"/>
            <a:ext cx="7886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Let's Connect &amp; Collaborate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596444" y="16477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28575"/>
                </a:moveTo>
                <a:cubicBezTo>
                  <a:pt x="9599" y="28575"/>
                  <a:pt x="0" y="38174"/>
                  <a:pt x="0" y="50006"/>
                </a:cubicBezTo>
                <a:cubicBezTo>
                  <a:pt x="0" y="56748"/>
                  <a:pt x="3170" y="63088"/>
                  <a:pt x="8573" y="67151"/>
                </a:cubicBezTo>
                <a:lnTo>
                  <a:pt x="101441" y="136803"/>
                </a:lnTo>
                <a:cubicBezTo>
                  <a:pt x="109076" y="142518"/>
                  <a:pt x="119524" y="142518"/>
                  <a:pt x="127159" y="136803"/>
                </a:cubicBezTo>
                <a:lnTo>
                  <a:pt x="220028" y="67151"/>
                </a:lnTo>
                <a:cubicBezTo>
                  <a:pt x="225430" y="63088"/>
                  <a:pt x="228600" y="56748"/>
                  <a:pt x="228600" y="50006"/>
                </a:cubicBezTo>
                <a:cubicBezTo>
                  <a:pt x="228600" y="38174"/>
                  <a:pt x="219001" y="28575"/>
                  <a:pt x="207169" y="28575"/>
                </a:cubicBezTo>
                <a:lnTo>
                  <a:pt x="21431" y="28575"/>
                </a:lnTo>
                <a:close/>
                <a:moveTo>
                  <a:pt x="0" y="87511"/>
                </a:move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87511"/>
                </a:lnTo>
                <a:lnTo>
                  <a:pt x="140018" y="153948"/>
                </a:lnTo>
                <a:cubicBezTo>
                  <a:pt x="124792" y="165378"/>
                  <a:pt x="103808" y="165378"/>
                  <a:pt x="88583" y="153948"/>
                </a:cubicBezTo>
                <a:lnTo>
                  <a:pt x="0" y="87511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0" name="Text 6"/>
          <p:cNvSpPr/>
          <p:nvPr/>
        </p:nvSpPr>
        <p:spPr>
          <a:xfrm>
            <a:off x="5012369" y="1586753"/>
            <a:ext cx="384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Email: </a:t>
            </a: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christianmide6@gmail.com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610735" y="217364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85738" y="14288"/>
                </a:moveTo>
                <a:lnTo>
                  <a:pt x="14243" y="14288"/>
                </a:lnTo>
                <a:cubicBezTo>
                  <a:pt x="6385" y="14288"/>
                  <a:pt x="0" y="20762"/>
                  <a:pt x="0" y="28709"/>
                </a:cubicBezTo>
                <a:lnTo>
                  <a:pt x="0" y="199891"/>
                </a:lnTo>
                <a:cubicBezTo>
                  <a:pt x="0" y="207838"/>
                  <a:pt x="6385" y="214313"/>
                  <a:pt x="14243" y="214313"/>
                </a:cubicBezTo>
                <a:lnTo>
                  <a:pt x="185738" y="214313"/>
                </a:lnTo>
                <a:cubicBezTo>
                  <a:pt x="193596" y="214313"/>
                  <a:pt x="200025" y="207838"/>
                  <a:pt x="200025" y="199891"/>
                </a:cubicBezTo>
                <a:lnTo>
                  <a:pt x="200025" y="28709"/>
                </a:lnTo>
                <a:cubicBezTo>
                  <a:pt x="200025" y="20762"/>
                  <a:pt x="193596" y="14288"/>
                  <a:pt x="185738" y="14288"/>
                </a:cubicBezTo>
                <a:close/>
                <a:moveTo>
                  <a:pt x="60454" y="185738"/>
                </a:moveTo>
                <a:lnTo>
                  <a:pt x="30807" y="185738"/>
                </a:lnTo>
                <a:lnTo>
                  <a:pt x="30807" y="90279"/>
                </a:lnTo>
                <a:lnTo>
                  <a:pt x="60499" y="90279"/>
                </a:lnTo>
                <a:lnTo>
                  <a:pt x="60499" y="185738"/>
                </a:lnTo>
                <a:lnTo>
                  <a:pt x="60454" y="185738"/>
                </a:lnTo>
                <a:close/>
                <a:moveTo>
                  <a:pt x="45631" y="42863"/>
                </a:moveTo>
                <a:cubicBezTo>
                  <a:pt x="55118" y="42863"/>
                  <a:pt x="62820" y="50565"/>
                  <a:pt x="62820" y="60052"/>
                </a:cubicBezTo>
                <a:cubicBezTo>
                  <a:pt x="62820" y="69539"/>
                  <a:pt x="55118" y="77242"/>
                  <a:pt x="45631" y="77242"/>
                </a:cubicBezTo>
                <a:cubicBezTo>
                  <a:pt x="36143" y="77242"/>
                  <a:pt x="28441" y="69539"/>
                  <a:pt x="28441" y="60052"/>
                </a:cubicBezTo>
                <a:cubicBezTo>
                  <a:pt x="28441" y="50565"/>
                  <a:pt x="36143" y="42863"/>
                  <a:pt x="45631" y="42863"/>
                </a:cubicBezTo>
                <a:close/>
                <a:moveTo>
                  <a:pt x="171584" y="185738"/>
                </a:moveTo>
                <a:lnTo>
                  <a:pt x="141937" y="185738"/>
                </a:lnTo>
                <a:lnTo>
                  <a:pt x="141937" y="139303"/>
                </a:lnTo>
                <a:cubicBezTo>
                  <a:pt x="141937" y="128230"/>
                  <a:pt x="141714" y="113987"/>
                  <a:pt x="126534" y="113987"/>
                </a:cubicBezTo>
                <a:cubicBezTo>
                  <a:pt x="111085" y="113987"/>
                  <a:pt x="108719" y="126043"/>
                  <a:pt x="108719" y="138499"/>
                </a:cubicBezTo>
                <a:lnTo>
                  <a:pt x="108719" y="185738"/>
                </a:lnTo>
                <a:lnTo>
                  <a:pt x="79072" y="185738"/>
                </a:lnTo>
                <a:lnTo>
                  <a:pt x="79072" y="90279"/>
                </a:lnTo>
                <a:lnTo>
                  <a:pt x="107513" y="90279"/>
                </a:lnTo>
                <a:lnTo>
                  <a:pt x="107513" y="103316"/>
                </a:lnTo>
                <a:lnTo>
                  <a:pt x="107915" y="103316"/>
                </a:lnTo>
                <a:cubicBezTo>
                  <a:pt x="111889" y="95816"/>
                  <a:pt x="121578" y="87913"/>
                  <a:pt x="135999" y="87913"/>
                </a:cubicBezTo>
                <a:cubicBezTo>
                  <a:pt x="166003" y="87913"/>
                  <a:pt x="171584" y="107692"/>
                  <a:pt x="171584" y="133410"/>
                </a:cubicBezTo>
                <a:lnTo>
                  <a:pt x="171584" y="185737"/>
                </a:ln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2" name="Text 8"/>
          <p:cNvSpPr/>
          <p:nvPr/>
        </p:nvSpPr>
        <p:spPr>
          <a:xfrm>
            <a:off x="5012369" y="2094753"/>
            <a:ext cx="549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LinkedIn: </a:t>
            </a: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linkedin.com/in/odunayomide-yakubu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596444" y="26637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4" name="Text 10"/>
          <p:cNvSpPr/>
          <p:nvPr/>
        </p:nvSpPr>
        <p:spPr>
          <a:xfrm>
            <a:off x="5012369" y="2602753"/>
            <a:ext cx="529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 </a:t>
            </a:r>
            <a:r>
              <a:rPr lang="en-US" sz="1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github.com/ODUNAYOMIDE-YAKUBU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55173" y="3729330"/>
            <a:ext cx="7378700" cy="1219200"/>
          </a:xfrm>
          <a:custGeom>
            <a:avLst/>
            <a:gdLst/>
            <a:ahLst/>
            <a:cxnLst/>
            <a:rect l="l" t="t" r="r" b="b"/>
            <a:pathLst>
              <a:path w="7378700" h="1219200">
                <a:moveTo>
                  <a:pt x="101596" y="0"/>
                </a:moveTo>
                <a:lnTo>
                  <a:pt x="7277104" y="0"/>
                </a:lnTo>
                <a:cubicBezTo>
                  <a:pt x="7333214" y="0"/>
                  <a:pt x="7378700" y="45486"/>
                  <a:pt x="7378700" y="101596"/>
                </a:cubicBezTo>
                <a:lnTo>
                  <a:pt x="7378700" y="1117604"/>
                </a:lnTo>
                <a:cubicBezTo>
                  <a:pt x="7378700" y="1173714"/>
                  <a:pt x="7333214" y="1219200"/>
                  <a:pt x="72771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4758373" y="3932530"/>
            <a:ext cx="748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Repository: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758373" y="4237330"/>
            <a:ext cx="697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github.com/ODUNAYOMIDE-YAKUBU/Student-Performance-Analysis-and-Predictive-Modeling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4434470" y="5051969"/>
            <a:ext cx="7378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Metrics: 6,055 students analyzed | 92.88% accuracy | 606 at-risk students identified</a:t>
            </a:r>
            <a:endParaRPr lang="en-US" sz="1600" dirty="0"/>
          </a:p>
        </p:txBody>
      </p:sp>
      <p:sp>
        <p:nvSpPr>
          <p:cNvPr id="3" name="Shape 0"/>
          <p:cNvSpPr/>
          <p:nvPr/>
        </p:nvSpPr>
        <p:spPr>
          <a:xfrm>
            <a:off x="461327" y="812781"/>
            <a:ext cx="3285919" cy="3147713"/>
          </a:xfrm>
          <a:custGeom>
            <a:avLst/>
            <a:gdLst/>
            <a:ahLst/>
            <a:cxnLst/>
            <a:rect l="l" t="t" r="r" b="b"/>
            <a:pathLst>
              <a:path w="1930400" h="1930400">
                <a:moveTo>
                  <a:pt x="965200" y="0"/>
                </a:moveTo>
                <a:lnTo>
                  <a:pt x="965200" y="0"/>
                </a:lnTo>
                <a:cubicBezTo>
                  <a:pt x="1497908" y="0"/>
                  <a:pt x="1930400" y="432492"/>
                  <a:pt x="1930400" y="965200"/>
                </a:cubicBezTo>
                <a:lnTo>
                  <a:pt x="1930400" y="965200"/>
                </a:lnTo>
                <a:cubicBezTo>
                  <a:pt x="1930400" y="1497908"/>
                  <a:pt x="1497908" y="1930400"/>
                  <a:pt x="965200" y="1930400"/>
                </a:cubicBezTo>
                <a:lnTo>
                  <a:pt x="965200" y="1930400"/>
                </a:lnTo>
                <a:cubicBezTo>
                  <a:pt x="432492" y="1930400"/>
                  <a:pt x="0" y="1497908"/>
                  <a:pt x="0" y="965200"/>
                </a:cubicBezTo>
                <a:lnTo>
                  <a:pt x="0" y="965200"/>
                </a:lnTo>
                <a:cubicBezTo>
                  <a:pt x="0" y="432492"/>
                  <a:pt x="432492" y="0"/>
                  <a:pt x="965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A8D0F5"/>
            </a:solidFill>
            <a:prstDash val="solid"/>
          </a:ln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07D859-6FA4-4CA7-88C8-B762BEA52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0" y="857606"/>
            <a:ext cx="3188232" cy="3042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7540"/>
            <a:ext cx="12192635" cy="36804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655" y="2620645"/>
            <a:ext cx="2401570" cy="32188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05" y="2620645"/>
            <a:ext cx="2401570" cy="32188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5" y="2620645"/>
            <a:ext cx="2401570" cy="321881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" y="2620645"/>
            <a:ext cx="2401570" cy="3218815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1943735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8" name="Shape 1"/>
          <p:cNvSpPr/>
          <p:nvPr/>
        </p:nvSpPr>
        <p:spPr>
          <a:xfrm>
            <a:off x="1919605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9" name="Text 2"/>
          <p:cNvSpPr/>
          <p:nvPr/>
        </p:nvSpPr>
        <p:spPr>
          <a:xfrm>
            <a:off x="1919605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3"/>
          <p:cNvSpPr/>
          <p:nvPr/>
        </p:nvSpPr>
        <p:spPr>
          <a:xfrm>
            <a:off x="4481830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4457700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2" name="Text 5"/>
          <p:cNvSpPr/>
          <p:nvPr/>
        </p:nvSpPr>
        <p:spPr>
          <a:xfrm>
            <a:off x="4457700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019925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6995795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5" name="Text 8"/>
          <p:cNvSpPr/>
          <p:nvPr/>
        </p:nvSpPr>
        <p:spPr>
          <a:xfrm>
            <a:off x="6995795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9558020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9533890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8" name="Text 11"/>
          <p:cNvSpPr/>
          <p:nvPr/>
        </p:nvSpPr>
        <p:spPr>
          <a:xfrm>
            <a:off x="9533890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5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1669415" y="857885"/>
            <a:ext cx="1656080" cy="1332865"/>
          </a:xfrm>
          <a:prstGeom prst="rect">
            <a:avLst/>
          </a:prstGeom>
        </p:spPr>
      </p:pic>
      <p:pic>
        <p:nvPicPr>
          <p:cNvPr id="20" name="Image 6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flipH="1" flipV="1">
            <a:off x="8301355" y="873760"/>
            <a:ext cx="1656080" cy="133286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3325495" y="1082675"/>
            <a:ext cx="5541010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3"/>
          <p:cNvSpPr/>
          <p:nvPr/>
        </p:nvSpPr>
        <p:spPr>
          <a:xfrm>
            <a:off x="3325495" y="1082675"/>
            <a:ext cx="5541010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1907540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1038860" y="4041140"/>
            <a:ext cx="241871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Problem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4445635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3576955" y="4041140"/>
            <a:ext cx="241871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Data Findings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6983730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6115050" y="4041140"/>
            <a:ext cx="241871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&amp; Deployment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9521825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8653145" y="4041140"/>
            <a:ext cx="24187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&amp; Close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676400"/>
            <a:ext cx="112776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6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 Performance Analysis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3302000"/>
            <a:ext cx="117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Modeling Using Machine Learning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0400" y="4064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  <a:ln/>
        </p:spPr>
      </p:sp>
      <p:sp>
        <p:nvSpPr>
          <p:cNvPr id="6" name="Text 3"/>
          <p:cNvSpPr/>
          <p:nvPr/>
        </p:nvSpPr>
        <p:spPr>
          <a:xfrm>
            <a:off x="660400" y="45212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Odunayomide Yakubu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0400" y="48768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Scientist &amp; Analyst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70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Challenge We Face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51021" y="2184400"/>
            <a:ext cx="4673600" cy="2540000"/>
          </a:xfrm>
          <a:custGeom>
            <a:avLst/>
            <a:gdLst/>
            <a:ahLst/>
            <a:cxnLst/>
            <a:rect l="l" t="t" r="r" b="b"/>
            <a:pathLst>
              <a:path w="4673600" h="2540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2387600"/>
                </a:lnTo>
                <a:cubicBezTo>
                  <a:pt x="4673600" y="2471712"/>
                  <a:pt x="4605312" y="2540000"/>
                  <a:pt x="45212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01821" y="2590800"/>
            <a:ext cx="4572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5821" y="3606800"/>
            <a:ext cx="406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 Flagged as </a:t>
            </a:r>
            <a:r>
              <a:rPr lang="en-US" sz="20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HIGH-RISK 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1821" y="39624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Dropout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18823" y="3149600"/>
            <a:ext cx="106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67062" y="2184400"/>
            <a:ext cx="4673600" cy="2540000"/>
          </a:xfrm>
          <a:custGeom>
            <a:avLst/>
            <a:gdLst/>
            <a:ahLst/>
            <a:cxnLst/>
            <a:rect l="l" t="t" r="r" b="b"/>
            <a:pathLst>
              <a:path w="4673600" h="2540000">
                <a:moveTo>
                  <a:pt x="152400" y="0"/>
                </a:moveTo>
                <a:lnTo>
                  <a:pt x="4521200" y="0"/>
                </a:lnTo>
                <a:cubicBezTo>
                  <a:pt x="4605312" y="0"/>
                  <a:pt x="4673600" y="68288"/>
                  <a:pt x="4673600" y="152400"/>
                </a:cubicBezTo>
                <a:lnTo>
                  <a:pt x="4673600" y="2387600"/>
                </a:lnTo>
                <a:cubicBezTo>
                  <a:pt x="4673600" y="2471712"/>
                  <a:pt x="4605312" y="2540000"/>
                  <a:pt x="45212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017862" y="2590800"/>
            <a:ext cx="4572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13%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17862" y="36068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 Excel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17862" y="39624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Achieving Top Performance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54000" y="52324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aren't just numbers—they're students who need help </a:t>
            </a:r>
            <a:r>
              <a:rPr lang="en-US" sz="2000" dirty="0">
                <a:solidFill>
                  <a:srgbClr val="004080"/>
                </a:solidFill>
                <a:highlight>
                  <a:srgbClr val="A8D0F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NOW </a:t>
            </a: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736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Scope &amp; Analytics Plan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40728" y="1651000"/>
            <a:ext cx="2921000" cy="2286000"/>
          </a:xfrm>
          <a:custGeom>
            <a:avLst/>
            <a:gdLst/>
            <a:ahLst/>
            <a:cxnLst/>
            <a:rect l="l" t="t" r="r" b="b"/>
            <a:pathLst>
              <a:path w="2921000" h="2286000">
                <a:moveTo>
                  <a:pt x="101590" y="0"/>
                </a:moveTo>
                <a:lnTo>
                  <a:pt x="2819410" y="0"/>
                </a:lnTo>
                <a:cubicBezTo>
                  <a:pt x="2875517" y="0"/>
                  <a:pt x="2921000" y="45483"/>
                  <a:pt x="2921000" y="101590"/>
                </a:cubicBezTo>
                <a:lnTo>
                  <a:pt x="2921000" y="2184410"/>
                </a:lnTo>
                <a:cubicBezTo>
                  <a:pt x="2921000" y="2240517"/>
                  <a:pt x="2875517" y="2286000"/>
                  <a:pt x="28194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934527" y="1854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6" name="Text 3"/>
          <p:cNvSpPr/>
          <p:nvPr/>
        </p:nvSpPr>
        <p:spPr>
          <a:xfrm>
            <a:off x="689928" y="26162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89928" y="30734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6,055 student records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89928" y="34290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variables analyzed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35341" y="1955800"/>
            <a:ext cx="2921000" cy="2286000"/>
          </a:xfrm>
          <a:custGeom>
            <a:avLst/>
            <a:gdLst/>
            <a:ahLst/>
            <a:cxnLst/>
            <a:rect l="l" t="t" r="r" b="b"/>
            <a:pathLst>
              <a:path w="2921000" h="2286000">
                <a:moveTo>
                  <a:pt x="101590" y="0"/>
                </a:moveTo>
                <a:lnTo>
                  <a:pt x="2819410" y="0"/>
                </a:lnTo>
                <a:cubicBezTo>
                  <a:pt x="2875517" y="0"/>
                  <a:pt x="2921000" y="45483"/>
                  <a:pt x="2921000" y="101590"/>
                </a:cubicBezTo>
                <a:lnTo>
                  <a:pt x="2921000" y="2184410"/>
                </a:lnTo>
                <a:cubicBezTo>
                  <a:pt x="2921000" y="2240517"/>
                  <a:pt x="2875517" y="2286000"/>
                  <a:pt x="28194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791041" y="2159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33400" y="304800"/>
                </a:moveTo>
                <a:cubicBezTo>
                  <a:pt x="533400" y="178632"/>
                  <a:pt x="430968" y="76200"/>
                  <a:pt x="304800" y="76200"/>
                </a:cubicBezTo>
                <a:cubicBezTo>
                  <a:pt x="178632" y="76200"/>
                  <a:pt x="76200" y="178632"/>
                  <a:pt x="76200" y="304800"/>
                </a:cubicBezTo>
                <a:cubicBezTo>
                  <a:pt x="76200" y="430968"/>
                  <a:pt x="178632" y="533400"/>
                  <a:pt x="304800" y="533400"/>
                </a:cubicBezTo>
                <a:cubicBezTo>
                  <a:pt x="430968" y="533400"/>
                  <a:pt x="533400" y="430968"/>
                  <a:pt x="533400" y="304800"/>
                </a:cubicBezTo>
                <a:close/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304800" y="400050"/>
                </a:moveTo>
                <a:cubicBezTo>
                  <a:pt x="357370" y="400050"/>
                  <a:pt x="400050" y="357370"/>
                  <a:pt x="400050" y="304800"/>
                </a:cubicBezTo>
                <a:cubicBezTo>
                  <a:pt x="400050" y="252230"/>
                  <a:pt x="357370" y="209550"/>
                  <a:pt x="304800" y="209550"/>
                </a:cubicBezTo>
                <a:cubicBezTo>
                  <a:pt x="252230" y="209550"/>
                  <a:pt x="209550" y="252230"/>
                  <a:pt x="209550" y="304800"/>
                </a:cubicBezTo>
                <a:cubicBezTo>
                  <a:pt x="209550" y="357370"/>
                  <a:pt x="252230" y="400050"/>
                  <a:pt x="304800" y="400050"/>
                </a:cubicBezTo>
                <a:close/>
                <a:moveTo>
                  <a:pt x="304800" y="133350"/>
                </a:moveTo>
                <a:cubicBezTo>
                  <a:pt x="399426" y="133350"/>
                  <a:pt x="476250" y="210174"/>
                  <a:pt x="476250" y="304800"/>
                </a:cubicBezTo>
                <a:cubicBezTo>
                  <a:pt x="476250" y="399426"/>
                  <a:pt x="399426" y="476250"/>
                  <a:pt x="304800" y="476250"/>
                </a:cubicBezTo>
                <a:cubicBezTo>
                  <a:pt x="210174" y="476250"/>
                  <a:pt x="133350" y="399426"/>
                  <a:pt x="133350" y="304800"/>
                </a:cubicBezTo>
                <a:cubicBezTo>
                  <a:pt x="133350" y="210174"/>
                  <a:pt x="210174" y="133350"/>
                  <a:pt x="304800" y="133350"/>
                </a:cubicBezTo>
                <a:close/>
                <a:moveTo>
                  <a:pt x="266700" y="304800"/>
                </a:moveTo>
                <a:cubicBezTo>
                  <a:pt x="266700" y="283772"/>
                  <a:pt x="283772" y="266700"/>
                  <a:pt x="304800" y="266700"/>
                </a:cubicBezTo>
                <a:cubicBezTo>
                  <a:pt x="325828" y="266700"/>
                  <a:pt x="342900" y="283772"/>
                  <a:pt x="342900" y="304800"/>
                </a:cubicBezTo>
                <a:cubicBezTo>
                  <a:pt x="342900" y="325828"/>
                  <a:pt x="325828" y="342900"/>
                  <a:pt x="304800" y="342900"/>
                </a:cubicBezTo>
                <a:cubicBezTo>
                  <a:pt x="283772" y="342900"/>
                  <a:pt x="266700" y="325828"/>
                  <a:pt x="266700" y="30480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1" name="Text 8"/>
          <p:cNvSpPr/>
          <p:nvPr/>
        </p:nvSpPr>
        <p:spPr>
          <a:xfrm>
            <a:off x="4584541" y="29210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Goal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84541" y="33782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 &amp; prevent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84541" y="37338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academic failure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529955" y="1651000"/>
            <a:ext cx="2921000" cy="2286000"/>
          </a:xfrm>
          <a:custGeom>
            <a:avLst/>
            <a:gdLst/>
            <a:ahLst/>
            <a:cxnLst/>
            <a:rect l="l" t="t" r="r" b="b"/>
            <a:pathLst>
              <a:path w="2921000" h="2286000">
                <a:moveTo>
                  <a:pt x="101590" y="0"/>
                </a:moveTo>
                <a:lnTo>
                  <a:pt x="2819410" y="0"/>
                </a:lnTo>
                <a:cubicBezTo>
                  <a:pt x="2875517" y="0"/>
                  <a:pt x="2921000" y="45483"/>
                  <a:pt x="2921000" y="101590"/>
                </a:cubicBezTo>
                <a:lnTo>
                  <a:pt x="2921000" y="2184410"/>
                </a:lnTo>
                <a:cubicBezTo>
                  <a:pt x="2921000" y="2240517"/>
                  <a:pt x="2875517" y="2286000"/>
                  <a:pt x="28194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9609455" y="1854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19100" y="0"/>
                </a:moveTo>
                <a:cubicBezTo>
                  <a:pt x="419100" y="-21074"/>
                  <a:pt x="402074" y="-38100"/>
                  <a:pt x="381000" y="-38100"/>
                </a:cubicBezTo>
                <a:cubicBezTo>
                  <a:pt x="359926" y="-38100"/>
                  <a:pt x="342900" y="-21074"/>
                  <a:pt x="342900" y="0"/>
                </a:cubicBezTo>
                <a:lnTo>
                  <a:pt x="342900" y="76200"/>
                </a:lnTo>
                <a:lnTo>
                  <a:pt x="228600" y="76200"/>
                </a:lnTo>
                <a:cubicBezTo>
                  <a:pt x="165497" y="76200"/>
                  <a:pt x="114300" y="127397"/>
                  <a:pt x="114300" y="190500"/>
                </a:cubicBezTo>
                <a:lnTo>
                  <a:pt x="114300" y="457200"/>
                </a:lnTo>
                <a:cubicBezTo>
                  <a:pt x="114300" y="520303"/>
                  <a:pt x="165497" y="571500"/>
                  <a:pt x="228600" y="571500"/>
                </a:cubicBezTo>
                <a:lnTo>
                  <a:pt x="533400" y="571500"/>
                </a:lnTo>
                <a:cubicBezTo>
                  <a:pt x="596503" y="571500"/>
                  <a:pt x="647700" y="520303"/>
                  <a:pt x="647700" y="457200"/>
                </a:cubicBezTo>
                <a:lnTo>
                  <a:pt x="647700" y="190500"/>
                </a:lnTo>
                <a:cubicBezTo>
                  <a:pt x="647700" y="127397"/>
                  <a:pt x="596503" y="76200"/>
                  <a:pt x="533400" y="76200"/>
                </a:cubicBezTo>
                <a:lnTo>
                  <a:pt x="419100" y="76200"/>
                </a:lnTo>
                <a:lnTo>
                  <a:pt x="419100" y="0"/>
                </a:lnTo>
                <a:close/>
                <a:moveTo>
                  <a:pt x="190500" y="438150"/>
                </a:moveTo>
                <a:cubicBezTo>
                  <a:pt x="190500" y="422315"/>
                  <a:pt x="203240" y="409575"/>
                  <a:pt x="219075" y="409575"/>
                </a:cubicBezTo>
                <a:lnTo>
                  <a:pt x="257175" y="409575"/>
                </a:lnTo>
                <a:cubicBezTo>
                  <a:pt x="273010" y="409575"/>
                  <a:pt x="285750" y="422315"/>
                  <a:pt x="285750" y="438150"/>
                </a:cubicBezTo>
                <a:cubicBezTo>
                  <a:pt x="285750" y="453985"/>
                  <a:pt x="273010" y="466725"/>
                  <a:pt x="257175" y="466725"/>
                </a:cubicBezTo>
                <a:lnTo>
                  <a:pt x="219075" y="466725"/>
                </a:lnTo>
                <a:cubicBezTo>
                  <a:pt x="203240" y="466725"/>
                  <a:pt x="190500" y="453985"/>
                  <a:pt x="190500" y="438150"/>
                </a:cubicBezTo>
                <a:close/>
                <a:moveTo>
                  <a:pt x="333375" y="438150"/>
                </a:moveTo>
                <a:cubicBezTo>
                  <a:pt x="333375" y="422315"/>
                  <a:pt x="346115" y="409575"/>
                  <a:pt x="361950" y="409575"/>
                </a:cubicBezTo>
                <a:lnTo>
                  <a:pt x="400050" y="409575"/>
                </a:lnTo>
                <a:cubicBezTo>
                  <a:pt x="415885" y="409575"/>
                  <a:pt x="428625" y="422315"/>
                  <a:pt x="428625" y="438150"/>
                </a:cubicBezTo>
                <a:cubicBezTo>
                  <a:pt x="428625" y="453985"/>
                  <a:pt x="415885" y="466725"/>
                  <a:pt x="400050" y="466725"/>
                </a:cubicBezTo>
                <a:lnTo>
                  <a:pt x="361950" y="466725"/>
                </a:lnTo>
                <a:cubicBezTo>
                  <a:pt x="346115" y="466725"/>
                  <a:pt x="333375" y="453985"/>
                  <a:pt x="333375" y="438150"/>
                </a:cubicBezTo>
                <a:close/>
                <a:moveTo>
                  <a:pt x="476250" y="438150"/>
                </a:moveTo>
                <a:cubicBezTo>
                  <a:pt x="476250" y="422315"/>
                  <a:pt x="488990" y="409575"/>
                  <a:pt x="504825" y="409575"/>
                </a:cubicBezTo>
                <a:lnTo>
                  <a:pt x="542925" y="409575"/>
                </a:lnTo>
                <a:cubicBezTo>
                  <a:pt x="558760" y="409575"/>
                  <a:pt x="571500" y="422315"/>
                  <a:pt x="571500" y="438150"/>
                </a:cubicBezTo>
                <a:cubicBezTo>
                  <a:pt x="571500" y="453985"/>
                  <a:pt x="558760" y="466725"/>
                  <a:pt x="542925" y="466725"/>
                </a:cubicBezTo>
                <a:lnTo>
                  <a:pt x="504825" y="466725"/>
                </a:lnTo>
                <a:cubicBezTo>
                  <a:pt x="488990" y="466725"/>
                  <a:pt x="476250" y="453985"/>
                  <a:pt x="476250" y="438150"/>
                </a:cubicBezTo>
                <a:close/>
                <a:moveTo>
                  <a:pt x="266700" y="209550"/>
                </a:moveTo>
                <a:cubicBezTo>
                  <a:pt x="298242" y="209550"/>
                  <a:pt x="323850" y="235158"/>
                  <a:pt x="323850" y="266700"/>
                </a:cubicBezTo>
                <a:cubicBezTo>
                  <a:pt x="323850" y="298242"/>
                  <a:pt x="298242" y="323850"/>
                  <a:pt x="266700" y="323850"/>
                </a:cubicBezTo>
                <a:cubicBezTo>
                  <a:pt x="235158" y="323850"/>
                  <a:pt x="209550" y="298242"/>
                  <a:pt x="209550" y="266700"/>
                </a:cubicBezTo>
                <a:cubicBezTo>
                  <a:pt x="209550" y="235158"/>
                  <a:pt x="235158" y="209550"/>
                  <a:pt x="266700" y="209550"/>
                </a:cubicBezTo>
                <a:close/>
                <a:moveTo>
                  <a:pt x="438150" y="266700"/>
                </a:moveTo>
                <a:cubicBezTo>
                  <a:pt x="438150" y="235158"/>
                  <a:pt x="463758" y="209550"/>
                  <a:pt x="495300" y="209550"/>
                </a:cubicBezTo>
                <a:cubicBezTo>
                  <a:pt x="526842" y="209550"/>
                  <a:pt x="552450" y="235158"/>
                  <a:pt x="552450" y="266700"/>
                </a:cubicBezTo>
                <a:cubicBezTo>
                  <a:pt x="552450" y="298242"/>
                  <a:pt x="526842" y="323850"/>
                  <a:pt x="495300" y="323850"/>
                </a:cubicBezTo>
                <a:cubicBezTo>
                  <a:pt x="463758" y="323850"/>
                  <a:pt x="438150" y="298242"/>
                  <a:pt x="438150" y="266700"/>
                </a:cubicBezTo>
                <a:close/>
                <a:moveTo>
                  <a:pt x="76200" y="266700"/>
                </a:moveTo>
                <a:cubicBezTo>
                  <a:pt x="76200" y="245626"/>
                  <a:pt x="59174" y="228600"/>
                  <a:pt x="38100" y="228600"/>
                </a:cubicBezTo>
                <a:cubicBezTo>
                  <a:pt x="17026" y="228600"/>
                  <a:pt x="0" y="245626"/>
                  <a:pt x="0" y="266700"/>
                </a:cubicBezTo>
                <a:lnTo>
                  <a:pt x="0" y="381000"/>
                </a:lnTo>
                <a:cubicBezTo>
                  <a:pt x="0" y="402074"/>
                  <a:pt x="17026" y="419100"/>
                  <a:pt x="38100" y="419100"/>
                </a:cubicBezTo>
                <a:cubicBezTo>
                  <a:pt x="59174" y="419100"/>
                  <a:pt x="76200" y="402074"/>
                  <a:pt x="76200" y="381000"/>
                </a:cubicBezTo>
                <a:lnTo>
                  <a:pt x="76200" y="266700"/>
                </a:lnTo>
                <a:close/>
                <a:moveTo>
                  <a:pt x="723900" y="228600"/>
                </a:moveTo>
                <a:cubicBezTo>
                  <a:pt x="702826" y="228600"/>
                  <a:pt x="685800" y="245626"/>
                  <a:pt x="685800" y="266700"/>
                </a:cubicBezTo>
                <a:lnTo>
                  <a:pt x="685800" y="381000"/>
                </a:lnTo>
                <a:cubicBezTo>
                  <a:pt x="685800" y="402074"/>
                  <a:pt x="702826" y="419100"/>
                  <a:pt x="723900" y="419100"/>
                </a:cubicBezTo>
                <a:cubicBezTo>
                  <a:pt x="744974" y="419100"/>
                  <a:pt x="762000" y="402074"/>
                  <a:pt x="762000" y="381000"/>
                </a:cubicBezTo>
                <a:lnTo>
                  <a:pt x="762000" y="266700"/>
                </a:lnTo>
                <a:cubicBezTo>
                  <a:pt x="762000" y="245626"/>
                  <a:pt x="744974" y="228600"/>
                  <a:pt x="723900" y="228600"/>
                </a:cubicBezTo>
                <a:close/>
              </a:path>
            </a:pathLst>
          </a:custGeom>
          <a:solidFill>
            <a:srgbClr val="3A7BD5"/>
          </a:solidFill>
          <a:ln/>
        </p:spPr>
      </p:sp>
      <p:sp>
        <p:nvSpPr>
          <p:cNvPr id="16" name="Text 13"/>
          <p:cNvSpPr/>
          <p:nvPr/>
        </p:nvSpPr>
        <p:spPr>
          <a:xfrm>
            <a:off x="8479155" y="26162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79155" y="30734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 &amp;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34290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4648200"/>
            <a:ext cx="11684000" cy="1473200"/>
          </a:xfrm>
          <a:custGeom>
            <a:avLst/>
            <a:gdLst/>
            <a:ahLst/>
            <a:cxnLst/>
            <a:rect l="l" t="t" r="r" b="b"/>
            <a:pathLst>
              <a:path w="11684000" h="1473200">
                <a:moveTo>
                  <a:pt x="101607" y="0"/>
                </a:moveTo>
                <a:lnTo>
                  <a:pt x="11582393" y="0"/>
                </a:lnTo>
                <a:cubicBezTo>
                  <a:pt x="11638509" y="0"/>
                  <a:pt x="11684000" y="45491"/>
                  <a:pt x="11684000" y="101607"/>
                </a:cubicBezTo>
                <a:lnTo>
                  <a:pt x="11684000" y="1371593"/>
                </a:lnTo>
                <a:cubicBezTo>
                  <a:pt x="11684000" y="1427709"/>
                  <a:pt x="11638509" y="1473200"/>
                  <a:pt x="115823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03200" y="4851400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Three-Tier Analytics Approach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57200" y="5308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Descriptive: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Understanding current behavior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216400" y="5308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Diagnostic: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Explaining why patterns exist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975600" y="5308600"/>
            <a:ext cx="375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Predictive: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Forecasting risks before failure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Data Findings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3302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#1: Absences = Academic Disaster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47800"/>
            <a:ext cx="5638800" cy="1117600"/>
          </a:xfrm>
          <a:custGeom>
            <a:avLst/>
            <a:gdLst/>
            <a:ahLst/>
            <a:cxnLst/>
            <a:rect l="l" t="t" r="r" b="b"/>
            <a:pathLst>
              <a:path w="5638800" h="1117600">
                <a:moveTo>
                  <a:pt x="101601" y="0"/>
                </a:moveTo>
                <a:lnTo>
                  <a:pt x="5537199" y="0"/>
                </a:lnTo>
                <a:cubicBezTo>
                  <a:pt x="5593312" y="0"/>
                  <a:pt x="5638800" y="45488"/>
                  <a:pt x="5638800" y="101601"/>
                </a:cubicBezTo>
                <a:lnTo>
                  <a:pt x="5638800" y="1015999"/>
                </a:lnTo>
                <a:cubicBezTo>
                  <a:pt x="5638800" y="1072112"/>
                  <a:pt x="5593312" y="1117600"/>
                  <a:pt x="55371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57200" y="1651000"/>
            <a:ext cx="5232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STRONGEST Predictor of Academic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7686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Performers (GPA 3.0-4.0):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Cluster at LOW absence counts.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35306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 Absences Increase: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GPAs plummet to the 1.6-2.4 range.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2926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Insight: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most critical predictor for intervention.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5105400"/>
            <a:ext cx="5638800" cy="1422400"/>
          </a:xfrm>
          <a:custGeom>
            <a:avLst/>
            <a:gdLst/>
            <a:ahLst/>
            <a:cxnLst/>
            <a:rect l="l" t="t" r="r" b="b"/>
            <a:pathLst>
              <a:path w="5638800" h="14224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1320798"/>
                </a:lnTo>
                <a:cubicBezTo>
                  <a:pt x="5638800" y="1376911"/>
                  <a:pt x="5593311" y="1422400"/>
                  <a:pt x="55371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06400" y="52578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Action Plan: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06400" y="5613400"/>
            <a:ext cx="5334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early-warning attendance triggers.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Wraparound support systems (transport, health).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counselor assignment.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B63DE1-288F-440E-B19D-F5033273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18" y="593375"/>
            <a:ext cx="5895182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-224155" y="-87630"/>
            <a:ext cx="12433935" cy="7043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00800" y="355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#2: Study Quality &gt; Quantity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400800" y="1473200"/>
            <a:ext cx="5537200" cy="1066800"/>
          </a:xfrm>
          <a:custGeom>
            <a:avLst/>
            <a:gdLst/>
            <a:ahLst/>
            <a:cxnLst/>
            <a:rect l="l" t="t" r="r" b="b"/>
            <a:pathLst>
              <a:path w="5537200" h="10668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965198"/>
                </a:lnTo>
                <a:cubicBezTo>
                  <a:pt x="5537200" y="1021311"/>
                  <a:pt x="5491711" y="1066800"/>
                  <a:pt x="54355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4080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6604000" y="1676400"/>
            <a:ext cx="563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SURPRISING DISCOVERY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604000" y="20320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Hours studied ≠ Better grades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00800" y="27432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Low-GPA Students: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Many study extensively with little gain.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400800" y="35052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Performers: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Some study moderately, focusing on strategy.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400800" y="42672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Conclusion:</a:t>
            </a: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Study strategy matters MORE than raw hours.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400800" y="5080000"/>
            <a:ext cx="5537200" cy="1422400"/>
          </a:xfrm>
          <a:custGeom>
            <a:avLst/>
            <a:gdLst/>
            <a:ahLst/>
            <a:cxnLst/>
            <a:rect l="l" t="t" r="r" b="b"/>
            <a:pathLst>
              <a:path w="5537200" h="14224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1320798"/>
                </a:lnTo>
                <a:cubicBezTo>
                  <a:pt x="5537200" y="1376911"/>
                  <a:pt x="5491711" y="1422400"/>
                  <a:pt x="5435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53200" y="5232400"/>
            <a:ext cx="574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Action Plan: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553200" y="5588000"/>
            <a:ext cx="5232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Evidence-based study workshops.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LMS analytics for "high-hours/low-gain" students.</a:t>
            </a:r>
            <a:endParaRPr lang="en-US" sz="1600" dirty="0"/>
          </a:p>
          <a:p>
            <a:pPr marL="222250" indent="-222250" algn="l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Faculty-led review labs.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2FED72-C5E9-42F1-8D39-0602351F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2603"/>
            <a:ext cx="5970495" cy="48658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a0.jpg"/>
          <p:cNvPicPr>
            <a:picLocks noChangeAspect="1"/>
          </p:cNvPicPr>
          <p:nvPr/>
        </p:nvPicPr>
        <p:blipFill>
          <a:blip r:embed="rId3"/>
          <a:srcRect r="1351"/>
          <a:stretch/>
        </p:blipFill>
        <p:spPr>
          <a:xfrm>
            <a:off x="0" y="-4047"/>
            <a:ext cx="12433935" cy="7043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3429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#3: Tutoring is a Game-Changer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1" y="885348"/>
            <a:ext cx="3278094" cy="1692594"/>
          </a:xfrm>
          <a:custGeom>
            <a:avLst/>
            <a:gdLst/>
            <a:ahLst/>
            <a:cxnLst/>
            <a:rect l="l" t="t" r="r" b="b"/>
            <a:pathLst>
              <a:path w="4864100" h="2082800">
                <a:moveTo>
                  <a:pt x="152398" y="0"/>
                </a:moveTo>
                <a:lnTo>
                  <a:pt x="4711702" y="0"/>
                </a:lnTo>
                <a:cubicBezTo>
                  <a:pt x="4795869" y="0"/>
                  <a:pt x="4864100" y="68231"/>
                  <a:pt x="4864100" y="152398"/>
                </a:cubicBezTo>
                <a:lnTo>
                  <a:pt x="4864100" y="1930402"/>
                </a:lnTo>
                <a:cubicBezTo>
                  <a:pt x="4864100" y="2014569"/>
                  <a:pt x="4795869" y="2082800"/>
                  <a:pt x="4711702" y="2082800"/>
                </a:cubicBezTo>
                <a:lnTo>
                  <a:pt x="152398" y="2082800"/>
                </a:lnTo>
                <a:cubicBezTo>
                  <a:pt x="68231" y="2082800"/>
                  <a:pt x="0" y="2014569"/>
                  <a:pt x="0" y="1930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-508793" y="1003458"/>
            <a:ext cx="476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Tutored Students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80353" y="1553845"/>
            <a:ext cx="4762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3.2 - 4.0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-586263" y="2095342"/>
            <a:ext cx="476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3810" y="3271372"/>
            <a:ext cx="3278285" cy="2082800"/>
          </a:xfrm>
          <a:custGeom>
            <a:avLst/>
            <a:gdLst/>
            <a:ahLst/>
            <a:cxnLst/>
            <a:rect l="l" t="t" r="r" b="b"/>
            <a:pathLst>
              <a:path w="4864100" h="2082800">
                <a:moveTo>
                  <a:pt x="152398" y="0"/>
                </a:moveTo>
                <a:lnTo>
                  <a:pt x="4711702" y="0"/>
                </a:lnTo>
                <a:cubicBezTo>
                  <a:pt x="4795869" y="0"/>
                  <a:pt x="4864100" y="68231"/>
                  <a:pt x="4864100" y="152398"/>
                </a:cubicBezTo>
                <a:lnTo>
                  <a:pt x="4864100" y="1930402"/>
                </a:lnTo>
                <a:cubicBezTo>
                  <a:pt x="4864100" y="2014569"/>
                  <a:pt x="4795869" y="2082800"/>
                  <a:pt x="4711702" y="2082800"/>
                </a:cubicBezTo>
                <a:lnTo>
                  <a:pt x="152398" y="2082800"/>
                </a:lnTo>
                <a:cubicBezTo>
                  <a:pt x="68231" y="2082800"/>
                  <a:pt x="0" y="2014569"/>
                  <a:pt x="0" y="1930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04610" y="3576172"/>
            <a:ext cx="3227485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Non-Tutored Students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04610" y="4084014"/>
            <a:ext cx="322748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0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</a:t>
            </a:r>
            <a:r>
              <a:rPr lang="en-US" sz="48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- 2.4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04610" y="4693614"/>
            <a:ext cx="3164731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A7BD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GPA Range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254000" y="5651342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0F5">
              <a:alpha val="4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06400" y="5803742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40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Action Plan: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06400" y="6108542"/>
            <a:ext cx="1188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tutoring rollout for 606 at-risk students with randomized control groups and weekly KPI tracking.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A5C21-3DF5-43B6-B3E0-0377D9AF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15" y="840020"/>
            <a:ext cx="6639852" cy="4591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719</Words>
  <Application>Microsoft Office PowerPoint</Application>
  <PresentationFormat>Widescreen</PresentationFormat>
  <Paragraphs>171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Success Predictive Analytics</dc:title>
  <dc:subject>Student Success Predictive Analytics</dc:subject>
  <dc:creator>Kimi</dc:creator>
  <cp:lastModifiedBy>Christian Adeniyi</cp:lastModifiedBy>
  <cp:revision>20</cp:revision>
  <dcterms:created xsi:type="dcterms:W3CDTF">2025-10-06T16:12:19Z</dcterms:created>
  <dcterms:modified xsi:type="dcterms:W3CDTF">2025-10-07T06:54:21Z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{"Label":"Student Success Predictive Analytics","ContentProducer":"001191110108MACG2KBH8F10000","ProduceID":"d3hu611b9p50t9h5h8l0","ReservedCode1":"","ContentPropagator":"001191110108MACG2KBH8F20000","PropagateID":"d3hu611b9p50t9h5h8l0","ReservedCode2":""</vt:lpwstr>
  </property>
</Properties>
</file>